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83" r:id="rId3"/>
    <p:sldId id="260" r:id="rId4"/>
    <p:sldId id="262" r:id="rId5"/>
    <p:sldId id="259" r:id="rId6"/>
    <p:sldId id="271" r:id="rId7"/>
    <p:sldId id="274" r:id="rId8"/>
    <p:sldId id="267" r:id="rId9"/>
    <p:sldId id="284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Lato Black" panose="020F0A02020204030203" pitchFamily="34" charset="0"/>
      <p:bold r:id="rId16"/>
      <p:boldItalic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263">
          <p15:clr>
            <a:srgbClr val="747775"/>
          </p15:clr>
        </p15:guide>
        <p15:guide id="2" pos="2314">
          <p15:clr>
            <a:srgbClr val="747775"/>
          </p15:clr>
        </p15:guide>
        <p15:guide id="3" pos="5472">
          <p15:clr>
            <a:srgbClr val="747775"/>
          </p15:clr>
        </p15:guide>
        <p15:guide id="4" pos="5400">
          <p15:clr>
            <a:srgbClr val="747775"/>
          </p15:clr>
        </p15:guide>
        <p15:guide id="5" orient="horz" pos="1548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i2liMIxN/d3pkWrqIHaTerG6/o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F1730C-7B46-4031-B33E-39FE8550FD18}">
  <a:tblStyle styleId="{26F1730C-7B46-4031-B33E-39FE8550FD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0756FE4-D5EA-4804-B5D6-2A026170438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101"/>
      </p:cViewPr>
      <p:guideLst>
        <p:guide pos="2263"/>
        <p:guide pos="2314"/>
        <p:guide pos="5472"/>
        <p:guide pos="5400"/>
        <p:guide orient="horz" pos="15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8" Type="http://schemas.openxmlformats.org/officeDocument/2006/relationships/slide" Target="slides/slide7.xml"/><Relationship Id="rId7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0ac2a2a9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280ac2a2a9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Intro: … présenter Taipy, notre outil qui permet de déployer son projet d’analyse de données dans un navigateur en utilisant uniquement Python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821d250dbf_1_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9" name="Google Shape;629;g2821d250dbf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0" name="Google Shape;630;g2821d250dbf_1_173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21d250dbf_1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g2821d250dbf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7" name="Google Shape;287;g2821d250dbf_1_190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Se concentrer sur pq c’est important d’avoir l’utilisateur tôt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21d250dbf_1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g2821d250dbf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4" name="Google Shape;324;g2821d250dbf_1_182:notes"/>
          <p:cNvSpPr txBox="1">
            <a:spLocks noGrp="1"/>
          </p:cNvSpPr>
          <p:nvPr>
            <p:ph type="body" idx="1"/>
          </p:nvPr>
        </p:nvSpPr>
        <p:spPr>
          <a:xfrm>
            <a:off x="777875" y="4776788"/>
            <a:ext cx="6218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3cdfdc8a7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e3cdfdc8a7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2444f2f3d_1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282444f2f3d_1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80ac2a2a9f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280ac2a2a9f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80ac2a2a9f_0_1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280ac2a2a9f_0_1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rk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g280ac2a2a9f_0_2316"/>
          <p:cNvPicPr preferRelativeResize="0"/>
          <p:nvPr/>
        </p:nvPicPr>
        <p:blipFill rotWithShape="1">
          <a:blip r:embed="rId2">
            <a:alphaModFix amt="5000"/>
          </a:blip>
          <a:srcRect t="7812" b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g280ac2a2a9f_0_2316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g280ac2a2a9f_0_2316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g280ac2a2a9f_0_2316"/>
          <p:cNvSpPr txBox="1">
            <a:spLocks noGrp="1"/>
          </p:cNvSpPr>
          <p:nvPr>
            <p:ph type="ctrTitle"/>
          </p:nvPr>
        </p:nvSpPr>
        <p:spPr>
          <a:xfrm>
            <a:off x="457200" y="1466700"/>
            <a:ext cx="82365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 Black"/>
              <a:buNone/>
              <a:defRPr sz="4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g280ac2a2a9f_0_2316"/>
          <p:cNvSpPr txBox="1">
            <a:spLocks noGrp="1"/>
          </p:cNvSpPr>
          <p:nvPr>
            <p:ph type="subTitle" idx="1"/>
          </p:nvPr>
        </p:nvSpPr>
        <p:spPr>
          <a:xfrm>
            <a:off x="390525" y="2789125"/>
            <a:ext cx="83034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range and Light">
  <p:cSld name="TITLE_ONLY_1_1_1_1">
    <p:bg>
      <p:bgPr>
        <a:solidFill>
          <a:schemeClr val="accent6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0ac2a2a9f_0_2377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g280ac2a2a9f_0_2377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g280ac2a2a9f_0_2377"/>
          <p:cNvSpPr txBox="1">
            <a:spLocks noGrp="1"/>
          </p:cNvSpPr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g280ac2a2a9f_0_237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g280ac2a2a9f_0_2377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Dark and Orange">
  <p:cSld name="ONE_COLUMN_TEXT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0ac2a2a9f_0_2389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g280ac2a2a9f_0_238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g280ac2a2a9f_0_2389"/>
          <p:cNvSpPr txBox="1">
            <a:spLocks noGrp="1"/>
          </p:cNvSpPr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g280ac2a2a9f_0_2389"/>
          <p:cNvSpPr txBox="1">
            <a:spLocks noGrp="1"/>
          </p:cNvSpPr>
          <p:nvPr>
            <p:ph type="body" idx="1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g280ac2a2a9f_0_238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Light and Dark">
  <p:cSld name="ONE_COLUMN_TEXT_1_1">
    <p:bg>
      <p:bgPr>
        <a:solidFill>
          <a:schemeClr val="accent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0ac2a2a9f_0_2395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g280ac2a2a9f_0_239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g280ac2a2a9f_0_2395"/>
          <p:cNvSpPr txBox="1">
            <a:spLocks noGrp="1"/>
          </p:cNvSpPr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g280ac2a2a9f_0_2395"/>
          <p:cNvSpPr txBox="1">
            <a:spLocks noGrp="1"/>
          </p:cNvSpPr>
          <p:nvPr>
            <p:ph type="body" idx="1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g280ac2a2a9f_0_239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Light and Orange">
  <p:cSld name="ONE_COLUMN_TEXT_1_1_1">
    <p:bg>
      <p:bgPr>
        <a:solidFill>
          <a:schemeClr val="accent6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0ac2a2a9f_0_2401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g280ac2a2a9f_0_240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g280ac2a2a9f_0_2401"/>
          <p:cNvSpPr txBox="1">
            <a:spLocks noGrp="1"/>
          </p:cNvSpPr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g280ac2a2a9f_0_2401"/>
          <p:cNvSpPr txBox="1">
            <a:spLocks noGrp="1"/>
          </p:cNvSpPr>
          <p:nvPr>
            <p:ph type="body" idx="1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g280ac2a2a9f_0_240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range and Light">
  <p:cSld name="ONE_COLUMN_TEXT_1_1_1_1">
    <p:bg>
      <p:bgPr>
        <a:solidFill>
          <a:schemeClr val="accent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0ac2a2a9f_0_240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g280ac2a2a9f_0_240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g280ac2a2a9f_0_2407"/>
          <p:cNvSpPr txBox="1">
            <a:spLocks noGrp="1"/>
          </p:cNvSpPr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g280ac2a2a9f_0_2407"/>
          <p:cNvSpPr txBox="1">
            <a:spLocks noGrp="1"/>
          </p:cNvSpPr>
          <p:nvPr>
            <p:ph type="body" idx="1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g280ac2a2a9f_0_240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range and Dark">
  <p:cSld name="ONE_COLUMN_TEXT_1_1_1_1_1">
    <p:bg>
      <p:bgPr>
        <a:solidFill>
          <a:schemeClr val="accent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0ac2a2a9f_0_2413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g280ac2a2a9f_0_2413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g280ac2a2a9f_0_2413"/>
          <p:cNvSpPr txBox="1">
            <a:spLocks noGrp="1"/>
          </p:cNvSpPr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g280ac2a2a9f_0_2413"/>
          <p:cNvSpPr txBox="1">
            <a:spLocks noGrp="1"/>
          </p:cNvSpPr>
          <p:nvPr>
            <p:ph type="body" idx="1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280ac2a2a9f_0_24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Light">
  <p:cSld name="ONE_COLUMN_TEXT_1_1_1_1_1_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0ac2a2a9f_0_2419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g280ac2a2a9f_0_24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g280ac2a2a9f_0_2419"/>
          <p:cNvSpPr txBox="1">
            <a:spLocks noGrp="1"/>
          </p:cNvSpPr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g280ac2a2a9f_0_2419"/>
          <p:cNvSpPr txBox="1">
            <a:spLocks noGrp="1"/>
          </p:cNvSpPr>
          <p:nvPr>
            <p:ph type="body" idx="1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g280ac2a2a9f_0_24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Dark">
  <p:cSld name="ONE_COLUMN_TEXT_1_1_1_1_1_1_1"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0ac2a2a9f_0_2425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g280ac2a2a9f_0_242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g280ac2a2a9f_0_2425"/>
          <p:cNvSpPr txBox="1">
            <a:spLocks noGrp="1"/>
          </p:cNvSpPr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g280ac2a2a9f_0_2425"/>
          <p:cNvSpPr txBox="1">
            <a:spLocks noGrp="1"/>
          </p:cNvSpPr>
          <p:nvPr>
            <p:ph type="body" idx="1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280ac2a2a9f_0_24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Orange">
  <p:cSld name="ONE_COLUMN_TEXT_1_1_1_1_1_1_1_1"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0ac2a2a9f_0_2431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g280ac2a2a9f_0_2431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g280ac2a2a9f_0_2431"/>
          <p:cNvSpPr txBox="1">
            <a:spLocks noGrp="1"/>
          </p:cNvSpPr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g280ac2a2a9f_0_2431"/>
          <p:cNvSpPr txBox="1">
            <a:spLocks noGrp="1"/>
          </p:cNvSpPr>
          <p:nvPr>
            <p:ph type="body" idx="1"/>
          </p:nvPr>
        </p:nvSpPr>
        <p:spPr>
          <a:xfrm>
            <a:off x="457200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g280ac2a2a9f_0_24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- Light">
  <p:cSld name="MAIN_POINT_1">
    <p:bg>
      <p:bgPr>
        <a:solidFill>
          <a:schemeClr val="accent6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80ac2a2a9f_0_2441"/>
          <p:cNvPicPr preferRelativeResize="0"/>
          <p:nvPr/>
        </p:nvPicPr>
        <p:blipFill rotWithShape="1">
          <a:blip r:embed="rId2">
            <a:alphaModFix amt="5000"/>
          </a:blip>
          <a:srcRect t="7812" b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80ac2a2a9f_0_244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5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3" name="Google Shape;153;g280ac2a2a9f_0_24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g280ac2a2a9f_0_2441"/>
          <p:cNvSpPr txBox="1">
            <a:spLocks noGrp="1"/>
          </p:cNvSpPr>
          <p:nvPr>
            <p:ph type="sldNum" idx="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g280ac2a2a9f_0_2441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- Dark and Light">
  <p:cSld name="ONE_COLUMN_TEXT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80ac2a2a9f_0_2383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g280ac2a2a9f_0_2383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1;g280ac2a2a9f_0_2383"/>
          <p:cNvSpPr txBox="1">
            <a:spLocks noGrp="1"/>
          </p:cNvSpPr>
          <p:nvPr>
            <p:ph type="title"/>
          </p:nvPr>
        </p:nvSpPr>
        <p:spPr>
          <a:xfrm>
            <a:off x="457200" y="357800"/>
            <a:ext cx="2577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g280ac2a2a9f_0_2383"/>
          <p:cNvSpPr txBox="1">
            <a:spLocks noGrp="1"/>
          </p:cNvSpPr>
          <p:nvPr>
            <p:ph type="body" idx="1"/>
          </p:nvPr>
        </p:nvSpPr>
        <p:spPr>
          <a:xfrm>
            <a:off x="457075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g280ac2a2a9f_0_238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- Orange">
  <p:cSld name="MAIN_POINT_1_1">
    <p:bg>
      <p:bgPr>
        <a:solidFill>
          <a:schemeClr val="accen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280ac2a2a9f_0_2447"/>
          <p:cNvPicPr preferRelativeResize="0"/>
          <p:nvPr/>
        </p:nvPicPr>
        <p:blipFill rotWithShape="1">
          <a:blip r:embed="rId2">
            <a:alphaModFix amt="5000"/>
          </a:blip>
          <a:srcRect t="7812" b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80ac2a2a9f_0_244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5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9" name="Google Shape;159;g280ac2a2a9f_0_244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g280ac2a2a9f_0_2447"/>
          <p:cNvSpPr txBox="1">
            <a:spLocks noGrp="1"/>
          </p:cNvSpPr>
          <p:nvPr>
            <p:ph type="sldNum" idx="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yptic - Light and Dark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0ac2a2a9f_0_2452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g280ac2a2a9f_0_2452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g280ac2a2a9f_0_2452"/>
          <p:cNvSpPr txBox="1">
            <a:spLocks noGrp="1"/>
          </p:cNvSpPr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g280ac2a2a9f_0_2452"/>
          <p:cNvSpPr txBox="1">
            <a:spLocks noGrp="1"/>
          </p:cNvSpPr>
          <p:nvPr>
            <p:ph type="subTitle" idx="1"/>
          </p:nvPr>
        </p:nvSpPr>
        <p:spPr>
          <a:xfrm>
            <a:off x="417300" y="2779475"/>
            <a:ext cx="3893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6" name="Google Shape;166;g280ac2a2a9f_0_2452"/>
          <p:cNvSpPr txBox="1">
            <a:spLocks noGrp="1"/>
          </p:cNvSpPr>
          <p:nvPr>
            <p:ph type="body" idx="2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g280ac2a2a9f_0_245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g280ac2a2a9f_0_2452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yptic - Light and Orange">
  <p:cSld name="SECTION_TITLE_AND_DESCRIPTION_1">
    <p:bg>
      <p:bgPr>
        <a:solidFill>
          <a:schemeClr val="accen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0ac2a2a9f_0_246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g280ac2a2a9f_0_246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g280ac2a2a9f_0_2460"/>
          <p:cNvSpPr txBox="1">
            <a:spLocks noGrp="1"/>
          </p:cNvSpPr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 Black"/>
              <a:buNone/>
              <a:defRPr sz="3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g280ac2a2a9f_0_2460"/>
          <p:cNvSpPr txBox="1">
            <a:spLocks noGrp="1"/>
          </p:cNvSpPr>
          <p:nvPr>
            <p:ph type="subTitle" idx="1"/>
          </p:nvPr>
        </p:nvSpPr>
        <p:spPr>
          <a:xfrm>
            <a:off x="473700" y="27794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4" name="Google Shape;174;g280ac2a2a9f_0_2460"/>
          <p:cNvSpPr txBox="1">
            <a:spLocks noGrp="1"/>
          </p:cNvSpPr>
          <p:nvPr>
            <p:ph type="body" idx="2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g280ac2a2a9f_0_24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g280ac2a2a9f_0_2460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yptic - Dark and Light">
  <p:cSld name="SECTION_TITLE_AND_DESCRIPTION_1_1">
    <p:bg>
      <p:bgPr>
        <a:solidFill>
          <a:schemeClr val="accent6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0ac2a2a9f_0_246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g280ac2a2a9f_0_246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g280ac2a2a9f_0_2468"/>
          <p:cNvSpPr txBox="1">
            <a:spLocks noGrp="1"/>
          </p:cNvSpPr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None/>
              <a:defRPr sz="36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g280ac2a2a9f_0_2468"/>
          <p:cNvSpPr txBox="1">
            <a:spLocks noGrp="1"/>
          </p:cNvSpPr>
          <p:nvPr>
            <p:ph type="subTitle" idx="1"/>
          </p:nvPr>
        </p:nvSpPr>
        <p:spPr>
          <a:xfrm>
            <a:off x="473700" y="27794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2" name="Google Shape;182;g280ac2a2a9f_0_2468"/>
          <p:cNvSpPr txBox="1">
            <a:spLocks noGrp="1"/>
          </p:cNvSpPr>
          <p:nvPr>
            <p:ph type="body" idx="2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g280ac2a2a9f_0_246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g280ac2a2a9f_0_2468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g280ac2a2a9f_0_2468"/>
          <p:cNvSpPr txBox="1">
            <a:spLocks noGrp="1"/>
          </p:cNvSpPr>
          <p:nvPr>
            <p:ph type="sldNum" idx="3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yptic - Dark and Orange">
  <p:cSld name="SECTION_TITLE_AND_DESCRIPTION_1_1_1">
    <p:bg>
      <p:bgPr>
        <a:solidFill>
          <a:schemeClr val="accent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0ac2a2a9f_0_2477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g280ac2a2a9f_0_247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g280ac2a2a9f_0_2477"/>
          <p:cNvSpPr txBox="1">
            <a:spLocks noGrp="1"/>
          </p:cNvSpPr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None/>
              <a:defRPr sz="36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g280ac2a2a9f_0_2477"/>
          <p:cNvSpPr txBox="1">
            <a:spLocks noGrp="1"/>
          </p:cNvSpPr>
          <p:nvPr>
            <p:ph type="subTitle" idx="1"/>
          </p:nvPr>
        </p:nvSpPr>
        <p:spPr>
          <a:xfrm>
            <a:off x="473700" y="27794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1" name="Google Shape;191;g280ac2a2a9f_0_2477"/>
          <p:cNvSpPr txBox="1">
            <a:spLocks noGrp="1"/>
          </p:cNvSpPr>
          <p:nvPr>
            <p:ph type="body" idx="2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g280ac2a2a9f_0_247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g280ac2a2a9f_0_2477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yptic - Orange and Light">
  <p:cSld name="SECTION_TITLE_AND_DESCRIPTION_1_1_1_1"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0ac2a2a9f_0_248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g280ac2a2a9f_0_248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g280ac2a2a9f_0_2485"/>
          <p:cNvSpPr txBox="1">
            <a:spLocks noGrp="1"/>
          </p:cNvSpPr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None/>
              <a:defRPr sz="36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g280ac2a2a9f_0_2485"/>
          <p:cNvSpPr txBox="1">
            <a:spLocks noGrp="1"/>
          </p:cNvSpPr>
          <p:nvPr>
            <p:ph type="subTitle" idx="1"/>
          </p:nvPr>
        </p:nvSpPr>
        <p:spPr>
          <a:xfrm>
            <a:off x="473700" y="27794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g280ac2a2a9f_0_2485"/>
          <p:cNvSpPr txBox="1">
            <a:spLocks noGrp="1"/>
          </p:cNvSpPr>
          <p:nvPr>
            <p:ph type="body" idx="2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g280ac2a2a9f_0_248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g280ac2a2a9f_0_2485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g280ac2a2a9f_0_2485"/>
          <p:cNvSpPr txBox="1">
            <a:spLocks noGrp="1"/>
          </p:cNvSpPr>
          <p:nvPr>
            <p:ph type="sldNum" idx="3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yptic - Orange and Dark">
  <p:cSld name="SECTION_TITLE_AND_DESCRIPTION_1_1_1_1_1"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0ac2a2a9f_0_2494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g280ac2a2a9f_0_2494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g280ac2a2a9f_0_2494"/>
          <p:cNvSpPr txBox="1">
            <a:spLocks noGrp="1"/>
          </p:cNvSpPr>
          <p:nvPr>
            <p:ph type="title"/>
          </p:nvPr>
        </p:nvSpPr>
        <p:spPr>
          <a:xfrm>
            <a:off x="473700" y="1233175"/>
            <a:ext cx="38370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ato Black"/>
              <a:buNone/>
              <a:defRPr sz="36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g280ac2a2a9f_0_2494"/>
          <p:cNvSpPr txBox="1">
            <a:spLocks noGrp="1"/>
          </p:cNvSpPr>
          <p:nvPr>
            <p:ph type="subTitle" idx="1"/>
          </p:nvPr>
        </p:nvSpPr>
        <p:spPr>
          <a:xfrm>
            <a:off x="473700" y="2779475"/>
            <a:ext cx="383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8" name="Google Shape;208;g280ac2a2a9f_0_2494"/>
          <p:cNvSpPr txBox="1">
            <a:spLocks noGrp="1"/>
          </p:cNvSpPr>
          <p:nvPr>
            <p:ph type="body" idx="2"/>
          </p:nvPr>
        </p:nvSpPr>
        <p:spPr>
          <a:xfrm>
            <a:off x="4800600" y="724200"/>
            <a:ext cx="38934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g280ac2a2a9f_0_249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g280ac2a2a9f_0_2494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dyptic - Light">
  <p:cSld name="CUSTOM"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0ac2a2a9f_0_250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g280ac2a2a9f_0_2502"/>
          <p:cNvSpPr>
            <a:spLocks noGrp="1"/>
          </p:cNvSpPr>
          <p:nvPr>
            <p:ph type="pic" idx="2"/>
          </p:nvPr>
        </p:nvSpPr>
        <p:spPr>
          <a:xfrm>
            <a:off x="4572000" y="7375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g280ac2a2a9f_0_2502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g280ac2a2a9f_0_2502"/>
          <p:cNvSpPr txBox="1">
            <a:spLocks noGrp="1"/>
          </p:cNvSpPr>
          <p:nvPr>
            <p:ph type="sldNum" idx="3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dyptic - Dark">
  <p:cSld name="CUSTOM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0ac2a2a9f_0_250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g280ac2a2a9f_0_2507"/>
          <p:cNvSpPr>
            <a:spLocks noGrp="1"/>
          </p:cNvSpPr>
          <p:nvPr>
            <p:ph type="pic" idx="2"/>
          </p:nvPr>
        </p:nvSpPr>
        <p:spPr>
          <a:xfrm>
            <a:off x="4572000" y="7375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g280ac2a2a9f_0_2507"/>
          <p:cNvSpPr txBox="1">
            <a:spLocks noGrp="1"/>
          </p:cNvSpPr>
          <p:nvPr>
            <p:ph type="sldNum" idx="3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dyptic - Orange">
  <p:cSld name="CUSTOM_1">
    <p:bg>
      <p:bgPr>
        <a:solidFill>
          <a:schemeClr val="accent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0ac2a2a9f_0_25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g280ac2a2a9f_0_2511"/>
          <p:cNvSpPr>
            <a:spLocks noGrp="1"/>
          </p:cNvSpPr>
          <p:nvPr>
            <p:ph type="pic" idx="2"/>
          </p:nvPr>
        </p:nvSpPr>
        <p:spPr>
          <a:xfrm>
            <a:off x="4572000" y="7375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g280ac2a2a9f_0_2511"/>
          <p:cNvSpPr txBox="1">
            <a:spLocks noGrp="1"/>
          </p:cNvSpPr>
          <p:nvPr>
            <p:ph type="sldNum" idx="3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Dark and Light">
  <p:cSld name="TITLE_ONLY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80ac2a2a9f_0_2351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Google Shape;36;g280ac2a2a9f_0_235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Google Shape;37;g280ac2a2a9f_0_2351"/>
          <p:cNvSpPr txBox="1">
            <a:spLocks noGrp="1"/>
          </p:cNvSpPr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g280ac2a2a9f_0_23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g280ac2a2a9f_0_2351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g280ac2a2a9f_0_2351"/>
          <p:cNvSpPr txBox="1">
            <a:spLocks noGrp="1"/>
          </p:cNvSpPr>
          <p:nvPr>
            <p:ph type="sldNum" idx="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- Dark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0ac2a2a9f_0_25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g280ac2a2a9f_0_2515"/>
          <p:cNvSpPr txBox="1">
            <a:spLocks noGrp="1"/>
          </p:cNvSpPr>
          <p:nvPr>
            <p:ph type="title"/>
          </p:nvPr>
        </p:nvSpPr>
        <p:spPr>
          <a:xfrm>
            <a:off x="475500" y="1428750"/>
            <a:ext cx="8222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g280ac2a2a9f_0_2515"/>
          <p:cNvSpPr txBox="1">
            <a:spLocks noGrp="1"/>
          </p:cNvSpPr>
          <p:nvPr>
            <p:ph type="body" idx="1"/>
          </p:nvPr>
        </p:nvSpPr>
        <p:spPr>
          <a:xfrm>
            <a:off x="475500" y="2743200"/>
            <a:ext cx="82221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>
                <a:solidFill>
                  <a:schemeClr val="accent6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- Light">
  <p:cSld name="BIG_NUMBER">
    <p:bg>
      <p:bgPr>
        <a:solidFill>
          <a:schemeClr val="accent6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0ac2a2a9f_0_2519"/>
          <p:cNvSpPr txBox="1">
            <a:spLocks noGrp="1"/>
          </p:cNvSpPr>
          <p:nvPr>
            <p:ph type="title" hasCustomPrompt="1"/>
          </p:nvPr>
        </p:nvSpPr>
        <p:spPr>
          <a:xfrm>
            <a:off x="475500" y="1428750"/>
            <a:ext cx="8222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Lato Black"/>
              <a:buNone/>
              <a:defRPr sz="100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g280ac2a2a9f_0_2519"/>
          <p:cNvSpPr txBox="1">
            <a:spLocks noGrp="1"/>
          </p:cNvSpPr>
          <p:nvPr>
            <p:ph type="body" idx="1"/>
          </p:nvPr>
        </p:nvSpPr>
        <p:spPr>
          <a:xfrm>
            <a:off x="475500" y="2743200"/>
            <a:ext cx="82221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g280ac2a2a9f_0_25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g280ac2a2a9f_0_2519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g280ac2a2a9f_0_2519"/>
          <p:cNvSpPr txBox="1">
            <a:spLocks noGrp="1"/>
          </p:cNvSpPr>
          <p:nvPr>
            <p:ph type="sldNum" idx="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- Orange">
  <p:cSld name="BIG_NUMBER_1">
    <p:bg>
      <p:bgPr>
        <a:solidFill>
          <a:schemeClr val="accent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0ac2a2a9f_0_2525"/>
          <p:cNvSpPr txBox="1">
            <a:spLocks noGrp="1"/>
          </p:cNvSpPr>
          <p:nvPr>
            <p:ph type="title"/>
          </p:nvPr>
        </p:nvSpPr>
        <p:spPr>
          <a:xfrm>
            <a:off x="475500" y="1428750"/>
            <a:ext cx="8222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0"/>
              <a:buFont typeface="Lato Black"/>
              <a:buNone/>
              <a:defRPr sz="10000">
                <a:solidFill>
                  <a:schemeClr val="accent6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36" name="Google Shape;236;g280ac2a2a9f_0_2525"/>
          <p:cNvSpPr txBox="1">
            <a:spLocks noGrp="1"/>
          </p:cNvSpPr>
          <p:nvPr>
            <p:ph type="body" idx="1"/>
          </p:nvPr>
        </p:nvSpPr>
        <p:spPr>
          <a:xfrm>
            <a:off x="475500" y="2743200"/>
            <a:ext cx="82221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>
                <a:solidFill>
                  <a:schemeClr val="accent6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accent6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  <a:defRPr>
                <a:solidFill>
                  <a:schemeClr val="accent6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■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g280ac2a2a9f_0_25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g280ac2a2a9f_0_2525"/>
          <p:cNvSpPr txBox="1">
            <a:spLocks noGrp="1"/>
          </p:cNvSpPr>
          <p:nvPr>
            <p:ph type="sldNum" idx="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IG_NUMBER_1_1_1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0ac2a2a9f_0_253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g280ac2a2a9f_0_2534"/>
          <p:cNvSpPr txBox="1">
            <a:spLocks noGrp="1"/>
          </p:cNvSpPr>
          <p:nvPr>
            <p:ph type="sldNum" idx="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Orange">
  <p:cSld name="BIG_NUMBER_1_1_1_1">
    <p:bg>
      <p:bgPr>
        <a:solidFill>
          <a:schemeClr val="accent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0ac2a2a9f_0_253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g280ac2a2a9f_0_2537"/>
          <p:cNvSpPr txBox="1">
            <a:spLocks noGrp="1"/>
          </p:cNvSpPr>
          <p:nvPr>
            <p:ph type="sldNum" idx="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ocial media">
  <p:cSld name="BLANK_1">
    <p:bg>
      <p:bgPr>
        <a:solidFill>
          <a:schemeClr val="dk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0ac2a2a9f_0_2550"/>
          <p:cNvSpPr txBox="1"/>
          <p:nvPr/>
        </p:nvSpPr>
        <p:spPr>
          <a:xfrm>
            <a:off x="1162470" y="1584425"/>
            <a:ext cx="2926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4200" b="0" i="0" u="none" strike="noStrike" cap="non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Thank </a:t>
            </a:r>
            <a:r>
              <a:rPr lang="en" sz="4200" b="0" i="0" u="none" strike="noStrike" cap="none">
                <a:solidFill>
                  <a:srgbClr val="FF462B"/>
                </a:solidFill>
                <a:latin typeface="Lato Black"/>
                <a:ea typeface="Lato Black"/>
                <a:cs typeface="Lato Black"/>
                <a:sym typeface="Lato Black"/>
              </a:rPr>
              <a:t>you</a:t>
            </a:r>
            <a:endParaRPr sz="4200" b="0" i="0" u="none" strike="noStrike" cap="none">
              <a:solidFill>
                <a:srgbClr val="FF462B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47" name="Google Shape;247;g280ac2a2a9f_0_2550"/>
          <p:cNvSpPr txBox="1"/>
          <p:nvPr/>
        </p:nvSpPr>
        <p:spPr>
          <a:xfrm>
            <a:off x="1180000" y="2546275"/>
            <a:ext cx="2926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oppins"/>
              <a:buNone/>
            </a:pPr>
            <a:r>
              <a:rPr lang="en"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Follow us on social media!</a:t>
            </a:r>
            <a:endParaRPr sz="2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g280ac2a2a9f_0_25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12206" y="1444225"/>
            <a:ext cx="524518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80ac2a2a9f_0_2550"/>
          <p:cNvSpPr txBox="1"/>
          <p:nvPr/>
        </p:nvSpPr>
        <p:spPr>
          <a:xfrm>
            <a:off x="5729700" y="1444225"/>
            <a:ext cx="163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Taipy_io</a:t>
            </a:r>
            <a:endParaRPr sz="16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g280ac2a2a9f_0_2550"/>
          <p:cNvSpPr txBox="1"/>
          <p:nvPr/>
        </p:nvSpPr>
        <p:spPr>
          <a:xfrm>
            <a:off x="5729700" y="2356200"/>
            <a:ext cx="163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@Taipy.io</a:t>
            </a:r>
            <a:endParaRPr sz="16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g280ac2a2a9f_0_25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2200" y="2356200"/>
            <a:ext cx="431101" cy="4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80ac2a2a9f_0_2550"/>
          <p:cNvSpPr txBox="1"/>
          <p:nvPr/>
        </p:nvSpPr>
        <p:spPr>
          <a:xfrm>
            <a:off x="5729700" y="3268175"/>
            <a:ext cx="163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Avaiga/Taipy</a:t>
            </a:r>
            <a:endParaRPr sz="16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g280ac2a2a9f_0_25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2188" y="326817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80ac2a2a9f_0_255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2ce5f90d53_0_584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22ce5f90d53_0_58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22ce5f90d53_0_58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6492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g22ce5f90d53_0_58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27246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">
  <p:cSld name="Mas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956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Light">
  <p:cSld name="TITLE_1">
    <p:bg>
      <p:bgPr>
        <a:solidFill>
          <a:schemeClr val="accent6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280ac2a2a9f_0_2322"/>
          <p:cNvPicPr preferRelativeResize="0"/>
          <p:nvPr/>
        </p:nvPicPr>
        <p:blipFill rotWithShape="1">
          <a:blip r:embed="rId2">
            <a:alphaModFix amt="5000"/>
          </a:blip>
          <a:srcRect t="7812" b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280ac2a2a9f_0_23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80ac2a2a9f_0_23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280ac2a2a9f_0_2322"/>
          <p:cNvSpPr txBox="1">
            <a:spLocks noGrp="1"/>
          </p:cNvSpPr>
          <p:nvPr>
            <p:ph type="ctrTitle"/>
          </p:nvPr>
        </p:nvSpPr>
        <p:spPr>
          <a:xfrm>
            <a:off x="457200" y="1466700"/>
            <a:ext cx="82365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ato Black"/>
              <a:buNone/>
              <a:defRPr sz="4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g280ac2a2a9f_0_2322"/>
          <p:cNvSpPr txBox="1">
            <a:spLocks noGrp="1"/>
          </p:cNvSpPr>
          <p:nvPr>
            <p:ph type="subTitle" idx="1"/>
          </p:nvPr>
        </p:nvSpPr>
        <p:spPr>
          <a:xfrm>
            <a:off x="390525" y="2789125"/>
            <a:ext cx="83034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Orange">
  <p:cSld name="TITLE_1_1">
    <p:bg>
      <p:bgPr>
        <a:solidFill>
          <a:schemeClr val="accent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280ac2a2a9f_0_2328"/>
          <p:cNvPicPr preferRelativeResize="0"/>
          <p:nvPr/>
        </p:nvPicPr>
        <p:blipFill rotWithShape="1">
          <a:blip r:embed="rId2">
            <a:alphaModFix amt="5000"/>
          </a:blip>
          <a:srcRect t="7812" b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280ac2a2a9f_0_232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280ac2a2a9f_0_232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280ac2a2a9f_0_2328"/>
          <p:cNvSpPr txBox="1">
            <a:spLocks noGrp="1"/>
          </p:cNvSpPr>
          <p:nvPr>
            <p:ph type="ctrTitle"/>
          </p:nvPr>
        </p:nvSpPr>
        <p:spPr>
          <a:xfrm>
            <a:off x="457200" y="1466700"/>
            <a:ext cx="82365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ato Black"/>
              <a:buNone/>
              <a:defRPr sz="4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6" name="Google Shape;66;g280ac2a2a9f_0_2328"/>
          <p:cNvSpPr txBox="1">
            <a:spLocks noGrp="1"/>
          </p:cNvSpPr>
          <p:nvPr>
            <p:ph type="subTitle" idx="1"/>
          </p:nvPr>
        </p:nvSpPr>
        <p:spPr>
          <a:xfrm>
            <a:off x="390525" y="2789125"/>
            <a:ext cx="83034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Orange">
  <p:cSld name="SECTION_HEADER_2">
    <p:bg>
      <p:bgPr>
        <a:solidFill>
          <a:schemeClr val="accen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280ac2a2a9f_0_2341"/>
          <p:cNvPicPr preferRelativeResize="0"/>
          <p:nvPr/>
        </p:nvPicPr>
        <p:blipFill rotWithShape="1">
          <a:blip r:embed="rId2">
            <a:alphaModFix amt="5000"/>
          </a:blip>
          <a:srcRect t="7812" b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80ac2a2a9f_0_2341"/>
          <p:cNvSpPr txBox="1">
            <a:spLocks noGrp="1"/>
          </p:cNvSpPr>
          <p:nvPr>
            <p:ph type="title"/>
          </p:nvPr>
        </p:nvSpPr>
        <p:spPr>
          <a:xfrm>
            <a:off x="460950" y="138750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Light">
  <p:cSld name="TITLE_ONLY_1_2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0ac2a2a9f_0_2358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g280ac2a2a9f_0_235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g280ac2a2a9f_0_2358"/>
          <p:cNvSpPr txBox="1">
            <a:spLocks noGrp="1"/>
          </p:cNvSpPr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g280ac2a2a9f_0_235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g280ac2a2a9f_0_2358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g280ac2a2a9f_0_2358"/>
          <p:cNvSpPr txBox="1">
            <a:spLocks noGrp="1"/>
          </p:cNvSpPr>
          <p:nvPr>
            <p:ph type="sldNum" idx="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range">
  <p:cSld name="TITLE_ONLY_1_1">
    <p:bg>
      <p:bgPr>
        <a:solidFill>
          <a:schemeClr val="accen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0ac2a2a9f_0_2365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g280ac2a2a9f_0_2365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g280ac2a2a9f_0_2365"/>
          <p:cNvSpPr txBox="1">
            <a:spLocks noGrp="1"/>
          </p:cNvSpPr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g280ac2a2a9f_0_236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g280ac2a2a9f_0_2365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Orange and Dark">
  <p:cSld name="TITLE_ONLY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0ac2a2a9f_0_2371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g280ac2a2a9f_0_2371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000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g280ac2a2a9f_0_2371"/>
          <p:cNvSpPr txBox="1">
            <a:spLocks noGrp="1"/>
          </p:cNvSpPr>
          <p:nvPr>
            <p:ph type="title"/>
          </p:nvPr>
        </p:nvSpPr>
        <p:spPr>
          <a:xfrm>
            <a:off x="471825" y="16350"/>
            <a:ext cx="8222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g280ac2a2a9f_0_237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g280ac2a2a9f_0_2371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80ac2a2a9f_0_2311"/>
          <p:cNvSpPr txBox="1">
            <a:spLocks noGrp="1"/>
          </p:cNvSpPr>
          <p:nvPr>
            <p:ph type="title"/>
          </p:nvPr>
        </p:nvSpPr>
        <p:spPr>
          <a:xfrm>
            <a:off x="471825" y="457200"/>
            <a:ext cx="82221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g280ac2a2a9f_0_2311"/>
          <p:cNvSpPr txBox="1">
            <a:spLocks noGrp="1"/>
          </p:cNvSpPr>
          <p:nvPr>
            <p:ph type="body" idx="1"/>
          </p:nvPr>
        </p:nvSpPr>
        <p:spPr>
          <a:xfrm>
            <a:off x="471900" y="1138200"/>
            <a:ext cx="8222100" cy="2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" name="Google Shape;9;g280ac2a2a9f_0_2311"/>
          <p:cNvSpPr txBox="1"/>
          <p:nvPr/>
        </p:nvSpPr>
        <p:spPr>
          <a:xfrm>
            <a:off x="471825" y="4695625"/>
            <a:ext cx="219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© Taipy 2023</a:t>
            </a:r>
            <a:r>
              <a:rPr lang="en" sz="10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All rights reserved</a:t>
            </a:r>
            <a:endParaRPr sz="1000" b="0" i="0" u="none" strike="noStrike" cap="non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8;g280ac2a2a9f_0_23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8" r:id="rId4"/>
    <p:sldLayoutId id="2147483659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chemeClr val="accent5"/>
          </p15:clr>
        </p15:guide>
        <p15:guide id="2" pos="2880">
          <p15:clr>
            <a:schemeClr val="accent5"/>
          </p15:clr>
        </p15:guide>
        <p15:guide id="3" pos="288">
          <p15:clr>
            <a:schemeClr val="accent5"/>
          </p15:clr>
        </p15:guide>
        <p15:guide id="4" pos="5472">
          <p15:clr>
            <a:schemeClr val="accent5"/>
          </p15:clr>
        </p15:guide>
        <p15:guide id="5" orient="horz" pos="288">
          <p15:clr>
            <a:schemeClr val="accent5"/>
          </p15:clr>
        </p15:guide>
        <p15:guide id="6" orient="horz" pos="2958">
          <p15:clr>
            <a:schemeClr val="accent5"/>
          </p15:clr>
        </p15:guide>
        <p15:guide id="7" pos="2736">
          <p15:clr>
            <a:schemeClr val="accent5"/>
          </p15:clr>
        </p15:guide>
        <p15:guide id="8" pos="3024">
          <p15:clr>
            <a:schemeClr val="accent5"/>
          </p15:clr>
        </p15:guide>
        <p15:guide id="9" orient="horz" pos="1512">
          <p15:clr>
            <a:schemeClr val="accent5"/>
          </p15:clr>
        </p15:guide>
        <p15:guide id="10" orient="horz" pos="1728">
          <p15:clr>
            <a:schemeClr val="accent5"/>
          </p15:clr>
        </p15:guide>
        <p15:guide id="11" orient="horz" pos="900">
          <p15:clr>
            <a:schemeClr val="accent5"/>
          </p15:clr>
        </p15:guide>
        <p15:guide id="12" pos="4250">
          <p15:clr>
            <a:schemeClr val="accent5"/>
          </p15:clr>
        </p15:guide>
        <p15:guide id="13" pos="1584">
          <p15:clr>
            <a:schemeClr val="accent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0ac2a2a9f_0_6"/>
          <p:cNvSpPr txBox="1">
            <a:spLocks noGrp="1"/>
          </p:cNvSpPr>
          <p:nvPr>
            <p:ph type="ctrTitle"/>
          </p:nvPr>
        </p:nvSpPr>
        <p:spPr>
          <a:xfrm>
            <a:off x="453749" y="942496"/>
            <a:ext cx="8378523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600" b="1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Deploy your Data Project on the Web</a:t>
            </a:r>
            <a:br>
              <a:rPr lang="en" sz="3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3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Using Only Python</a:t>
            </a:r>
            <a:br>
              <a:rPr lang="en" sz="3600" b="1">
                <a:latin typeface="Raleway"/>
                <a:ea typeface="Raleway"/>
                <a:cs typeface="Raleway"/>
                <a:sym typeface="Raleway"/>
              </a:rPr>
            </a:br>
            <a:r>
              <a:rPr lang="en" sz="3600" b="1"/>
              <a:t>Taipy</a:t>
            </a:r>
            <a:endParaRPr sz="3600" b="1">
              <a:solidFill>
                <a:schemeClr val="accent2"/>
              </a:solidFill>
            </a:endParaRPr>
          </a:p>
        </p:txBody>
      </p:sp>
      <p:sp>
        <p:nvSpPr>
          <p:cNvPr id="260" name="Google Shape;260;g280ac2a2a9f_0_6"/>
          <p:cNvSpPr txBox="1">
            <a:spLocks noGrp="1"/>
          </p:cNvSpPr>
          <p:nvPr>
            <p:ph type="subTitle" idx="1"/>
          </p:nvPr>
        </p:nvSpPr>
        <p:spPr>
          <a:xfrm>
            <a:off x="453750" y="2965275"/>
            <a:ext cx="830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chemeClr val="accent2"/>
                </a:solidFill>
              </a:rPr>
              <a:t>February, 2024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261" name="Google Shape;261;g280ac2a2a9f_0_6"/>
          <p:cNvSpPr txBox="1">
            <a:spLocks noGrp="1"/>
          </p:cNvSpPr>
          <p:nvPr>
            <p:ph type="subTitle" idx="1"/>
          </p:nvPr>
        </p:nvSpPr>
        <p:spPr>
          <a:xfrm>
            <a:off x="453750" y="3370280"/>
            <a:ext cx="82221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Presented by </a:t>
            </a:r>
            <a:r>
              <a:rPr lang="en" sz="1200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Alexandre Sajus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A65206-F72E-6A6A-3C99-5069E90C3162}"/>
              </a:ext>
            </a:extLst>
          </p:cNvPr>
          <p:cNvSpPr txBox="1">
            <a:spLocks/>
          </p:cNvSpPr>
          <p:nvPr/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EF2A3-FC1B-2DD9-B69B-DEFBBF89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2" y="4695623"/>
            <a:ext cx="1817178" cy="3054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821d250dbf_1_173"/>
          <p:cNvSpPr/>
          <p:nvPr/>
        </p:nvSpPr>
        <p:spPr>
          <a:xfrm>
            <a:off x="7030423" y="4863905"/>
            <a:ext cx="1133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2821d250dbf_1_173"/>
          <p:cNvSpPr txBox="1"/>
          <p:nvPr/>
        </p:nvSpPr>
        <p:spPr>
          <a:xfrm>
            <a:off x="457200" y="4233925"/>
            <a:ext cx="822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1" i="1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Sources</a:t>
            </a:r>
            <a:r>
              <a:rPr lang="en-US" sz="1200" b="0" i="1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VentureBeat 2017, </a:t>
            </a:r>
            <a:r>
              <a:rPr lang="en-GB" sz="1200" b="0" i="1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do 87% of data science projects never make it into production?</a:t>
            </a:r>
            <a:endParaRPr lang="en-US" sz="1200" b="0" i="1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Fortune Business Insights 2022, Big Data Analytics Market Size</a:t>
            </a:r>
            <a:endParaRPr sz="1200" b="0" i="1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g2821d250dbf_1_173"/>
          <p:cNvSpPr txBox="1"/>
          <p:nvPr/>
        </p:nvSpPr>
        <p:spPr>
          <a:xfrm>
            <a:off x="2455650" y="1509936"/>
            <a:ext cx="42327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Only 13%</a:t>
            </a:r>
            <a:r>
              <a:rPr lang="en" sz="3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of </a:t>
            </a:r>
            <a:r>
              <a:rPr lang="fr-FR" sz="3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Data Projects make it into Production</a:t>
            </a:r>
            <a:endParaRPr sz="30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companies spent </a:t>
            </a:r>
            <a:r>
              <a:rPr lang="en" sz="1800" b="0" i="0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271B$</a:t>
            </a:r>
            <a:r>
              <a:rPr lang="e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on Data Projects</a:t>
            </a:r>
            <a:endParaRPr sz="36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E13D68C-3D70-1A97-C44F-01A1FC0989CB}"/>
              </a:ext>
            </a:extLst>
          </p:cNvPr>
          <p:cNvSpPr txBox="1">
            <a:spLocks/>
          </p:cNvSpPr>
          <p:nvPr/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2"/>
                </a:solidFill>
              </a:rPr>
              <a:pPr algn="r"/>
              <a:t>2</a:t>
            </a:fld>
            <a:endParaRPr lang="en">
              <a:solidFill>
                <a:schemeClr val="accent2"/>
              </a:solidFill>
            </a:endParaRPr>
          </a:p>
        </p:txBody>
      </p:sp>
      <p:sp>
        <p:nvSpPr>
          <p:cNvPr id="5" name="Google Shape;283;g281fe55ce57_0_0">
            <a:extLst>
              <a:ext uri="{FF2B5EF4-FFF2-40B4-BE49-F238E27FC236}">
                <a16:creationId xmlns:a16="http://schemas.microsoft.com/office/drawing/2014/main" id="{446F3707-293A-AB3C-72F2-31DE9429E482}"/>
              </a:ext>
            </a:extLst>
          </p:cNvPr>
          <p:cNvSpPr txBox="1">
            <a:spLocks/>
          </p:cNvSpPr>
          <p:nvPr/>
        </p:nvSpPr>
        <p:spPr>
          <a:xfrm>
            <a:off x="293647" y="74612"/>
            <a:ext cx="5609063" cy="9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85194"/>
            </a:pPr>
            <a:r>
              <a:rPr lang="en-US" sz="3600">
                <a:solidFill>
                  <a:schemeClr val="bg1"/>
                </a:solidFill>
                <a:latin typeface="Lato Black"/>
                <a:ea typeface="Lato Black"/>
                <a:cs typeface="Lato Black"/>
                <a:sym typeface="Lato Black"/>
              </a:rPr>
              <a:t>The </a:t>
            </a:r>
            <a:r>
              <a:rPr lang="en-US" sz="360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Problem</a:t>
            </a:r>
            <a:endParaRPr lang="en-US" sz="3600" dirty="0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03FA1-8099-F354-0C5C-A69AB434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2" y="4695623"/>
            <a:ext cx="1817178" cy="3054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21d250dbf_1_190"/>
          <p:cNvSpPr/>
          <p:nvPr/>
        </p:nvSpPr>
        <p:spPr>
          <a:xfrm>
            <a:off x="7030423" y="4863905"/>
            <a:ext cx="1133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821d250dbf_1_190"/>
          <p:cNvSpPr txBox="1"/>
          <p:nvPr/>
        </p:nvSpPr>
        <p:spPr>
          <a:xfrm>
            <a:off x="457201" y="4418725"/>
            <a:ext cx="822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 b="1" i="1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r>
              <a:rPr lang="en" sz="1200" b="0" i="1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IDC 2020 FutureScape: Worldwide Data and Analytics 2021 Predictions</a:t>
            </a:r>
            <a:endParaRPr sz="1200" b="0" i="1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g2821d250dbf_1_190"/>
          <p:cNvSpPr txBox="1"/>
          <p:nvPr/>
        </p:nvSpPr>
        <p:spPr>
          <a:xfrm>
            <a:off x="1114859" y="942541"/>
            <a:ext cx="6766311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Only 23%</a:t>
            </a:r>
            <a:r>
              <a:rPr lang="en" sz="36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" sz="36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of companies find the right </a:t>
            </a:r>
            <a:r>
              <a:rPr lang="en" sz="36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talent</a:t>
            </a:r>
            <a:r>
              <a:rPr lang="en" sz="36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.</a:t>
            </a:r>
            <a:endParaRPr sz="36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" name="Google Shape;283;g281fe55ce57_0_0">
            <a:extLst>
              <a:ext uri="{FF2B5EF4-FFF2-40B4-BE49-F238E27FC236}">
                <a16:creationId xmlns:a16="http://schemas.microsoft.com/office/drawing/2014/main" id="{5B46E849-F45E-8959-DFB5-CDCBDA536677}"/>
              </a:ext>
            </a:extLst>
          </p:cNvPr>
          <p:cNvSpPr txBox="1">
            <a:spLocks/>
          </p:cNvSpPr>
          <p:nvPr/>
        </p:nvSpPr>
        <p:spPr>
          <a:xfrm>
            <a:off x="293647" y="74612"/>
            <a:ext cx="5609063" cy="9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85194"/>
            </a:pPr>
            <a:r>
              <a:rPr lang="en-US" sz="3600" dirty="0">
                <a:solidFill>
                  <a:schemeClr val="bg1"/>
                </a:solidFill>
                <a:latin typeface="Lato Black"/>
                <a:ea typeface="Lato Black"/>
                <a:cs typeface="Lato Black"/>
                <a:sym typeface="Lato Black"/>
              </a:rPr>
              <a:t>The </a:t>
            </a:r>
            <a:r>
              <a:rPr lang="en-US" sz="3600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Causes</a:t>
            </a:r>
          </a:p>
        </p:txBody>
      </p:sp>
      <p:cxnSp>
        <p:nvCxnSpPr>
          <p:cNvPr id="3" name="Google Shape;299;g282444f2f3d_1_2">
            <a:extLst>
              <a:ext uri="{FF2B5EF4-FFF2-40B4-BE49-F238E27FC236}">
                <a16:creationId xmlns:a16="http://schemas.microsoft.com/office/drawing/2014/main" id="{A99BA4CA-4075-219C-FE6F-F894E8E84C23}"/>
              </a:ext>
            </a:extLst>
          </p:cNvPr>
          <p:cNvCxnSpPr/>
          <p:nvPr/>
        </p:nvCxnSpPr>
        <p:spPr>
          <a:xfrm rot="-5400000" flipH="1">
            <a:off x="4494715" y="2385155"/>
            <a:ext cx="6600" cy="779400"/>
          </a:xfrm>
          <a:prstGeom prst="curvedConnector4">
            <a:avLst>
              <a:gd name="adj1" fmla="val -3607955"/>
              <a:gd name="adj2" fmla="val 8739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" name="Google Shape;300;g282444f2f3d_1_2">
            <a:extLst>
              <a:ext uri="{FF2B5EF4-FFF2-40B4-BE49-F238E27FC236}">
                <a16:creationId xmlns:a16="http://schemas.microsoft.com/office/drawing/2014/main" id="{70FD2D67-B405-A831-81D7-973928CCACDB}"/>
              </a:ext>
            </a:extLst>
          </p:cNvPr>
          <p:cNvCxnSpPr/>
          <p:nvPr/>
        </p:nvCxnSpPr>
        <p:spPr>
          <a:xfrm rot="-5400000" flipH="1">
            <a:off x="5461267" y="2385155"/>
            <a:ext cx="6600" cy="779400"/>
          </a:xfrm>
          <a:prstGeom prst="curvedConnector4">
            <a:avLst>
              <a:gd name="adj1" fmla="val -3607955"/>
              <a:gd name="adj2" fmla="val 8739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301;g282444f2f3d_1_2">
            <a:extLst>
              <a:ext uri="{FF2B5EF4-FFF2-40B4-BE49-F238E27FC236}">
                <a16:creationId xmlns:a16="http://schemas.microsoft.com/office/drawing/2014/main" id="{CC9EB15C-5B73-1FB8-A38C-DCFBB251B6ED}"/>
              </a:ext>
            </a:extLst>
          </p:cNvPr>
          <p:cNvCxnSpPr/>
          <p:nvPr/>
        </p:nvCxnSpPr>
        <p:spPr>
          <a:xfrm rot="-5400000" flipH="1">
            <a:off x="6427820" y="2385155"/>
            <a:ext cx="6600" cy="779400"/>
          </a:xfrm>
          <a:prstGeom prst="curvedConnector4">
            <a:avLst>
              <a:gd name="adj1" fmla="val -3607955"/>
              <a:gd name="adj2" fmla="val 8739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302;g282444f2f3d_1_2">
            <a:extLst>
              <a:ext uri="{FF2B5EF4-FFF2-40B4-BE49-F238E27FC236}">
                <a16:creationId xmlns:a16="http://schemas.microsoft.com/office/drawing/2014/main" id="{D0A81F4A-EBD8-22BF-4E2B-5C400EB00FB9}"/>
              </a:ext>
            </a:extLst>
          </p:cNvPr>
          <p:cNvSpPr/>
          <p:nvPr/>
        </p:nvSpPr>
        <p:spPr>
          <a:xfrm>
            <a:off x="3561885" y="2991671"/>
            <a:ext cx="768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3;g282444f2f3d_1_2">
            <a:extLst>
              <a:ext uri="{FF2B5EF4-FFF2-40B4-BE49-F238E27FC236}">
                <a16:creationId xmlns:a16="http://schemas.microsoft.com/office/drawing/2014/main" id="{5E801E1D-92BF-4C01-CB92-F905D13329AF}"/>
              </a:ext>
            </a:extLst>
          </p:cNvPr>
          <p:cNvSpPr/>
          <p:nvPr/>
        </p:nvSpPr>
        <p:spPr>
          <a:xfrm>
            <a:off x="4540058" y="3023050"/>
            <a:ext cx="768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4;g282444f2f3d_1_2">
            <a:extLst>
              <a:ext uri="{FF2B5EF4-FFF2-40B4-BE49-F238E27FC236}">
                <a16:creationId xmlns:a16="http://schemas.microsoft.com/office/drawing/2014/main" id="{BB5858D4-5562-D5FE-B2D7-3EE3D65F8904}"/>
              </a:ext>
            </a:extLst>
          </p:cNvPr>
          <p:cNvSpPr/>
          <p:nvPr/>
        </p:nvSpPr>
        <p:spPr>
          <a:xfrm>
            <a:off x="5514902" y="3023050"/>
            <a:ext cx="768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5;g282444f2f3d_1_2">
            <a:extLst>
              <a:ext uri="{FF2B5EF4-FFF2-40B4-BE49-F238E27FC236}">
                <a16:creationId xmlns:a16="http://schemas.microsoft.com/office/drawing/2014/main" id="{6999F563-61DE-3D03-C00E-987C49E2863A}"/>
              </a:ext>
            </a:extLst>
          </p:cNvPr>
          <p:cNvSpPr/>
          <p:nvPr/>
        </p:nvSpPr>
        <p:spPr>
          <a:xfrm>
            <a:off x="6458711" y="3023050"/>
            <a:ext cx="768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6;g282444f2f3d_1_2">
            <a:extLst>
              <a:ext uri="{FF2B5EF4-FFF2-40B4-BE49-F238E27FC236}">
                <a16:creationId xmlns:a16="http://schemas.microsoft.com/office/drawing/2014/main" id="{41C7C2B5-A364-4BA9-664F-4B43C3A6B515}"/>
              </a:ext>
            </a:extLst>
          </p:cNvPr>
          <p:cNvSpPr txBox="1"/>
          <p:nvPr/>
        </p:nvSpPr>
        <p:spPr>
          <a:xfrm>
            <a:off x="2687148" y="3726536"/>
            <a:ext cx="90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307;g282444f2f3d_1_2">
            <a:extLst>
              <a:ext uri="{FF2B5EF4-FFF2-40B4-BE49-F238E27FC236}">
                <a16:creationId xmlns:a16="http://schemas.microsoft.com/office/drawing/2014/main" id="{9DD5367B-6038-5BFD-E0BD-8544F20034D2}"/>
              </a:ext>
            </a:extLst>
          </p:cNvPr>
          <p:cNvSpPr txBox="1"/>
          <p:nvPr/>
        </p:nvSpPr>
        <p:spPr>
          <a:xfrm>
            <a:off x="3646506" y="3726536"/>
            <a:ext cx="90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308;g282444f2f3d_1_2">
            <a:extLst>
              <a:ext uri="{FF2B5EF4-FFF2-40B4-BE49-F238E27FC236}">
                <a16:creationId xmlns:a16="http://schemas.microsoft.com/office/drawing/2014/main" id="{F37608E4-6D46-9E1C-C640-7C76AF507016}"/>
              </a:ext>
            </a:extLst>
          </p:cNvPr>
          <p:cNvSpPr txBox="1"/>
          <p:nvPr/>
        </p:nvSpPr>
        <p:spPr>
          <a:xfrm>
            <a:off x="4636836" y="3726536"/>
            <a:ext cx="90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309;g282444f2f3d_1_2">
            <a:extLst>
              <a:ext uri="{FF2B5EF4-FFF2-40B4-BE49-F238E27FC236}">
                <a16:creationId xmlns:a16="http://schemas.microsoft.com/office/drawing/2014/main" id="{842691F4-63C5-B132-BFD2-9B5B9D05E486}"/>
              </a:ext>
            </a:extLst>
          </p:cNvPr>
          <p:cNvSpPr txBox="1"/>
          <p:nvPr/>
        </p:nvSpPr>
        <p:spPr>
          <a:xfrm>
            <a:off x="5560580" y="3726536"/>
            <a:ext cx="909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Front-End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310;g282444f2f3d_1_2">
            <a:extLst>
              <a:ext uri="{FF2B5EF4-FFF2-40B4-BE49-F238E27FC236}">
                <a16:creationId xmlns:a16="http://schemas.microsoft.com/office/drawing/2014/main" id="{E7EC4B3B-BD44-CD61-7CB1-326A5BBBC9D7}"/>
              </a:ext>
            </a:extLst>
          </p:cNvPr>
          <p:cNvSpPr txBox="1"/>
          <p:nvPr/>
        </p:nvSpPr>
        <p:spPr>
          <a:xfrm>
            <a:off x="6550909" y="3726536"/>
            <a:ext cx="9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End user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" name="Google Shape;311;g282444f2f3d_1_2">
            <a:extLst>
              <a:ext uri="{FF2B5EF4-FFF2-40B4-BE49-F238E27FC236}">
                <a16:creationId xmlns:a16="http://schemas.microsoft.com/office/drawing/2014/main" id="{A5022BB2-1071-402F-534C-F1E6F107FA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97" y="3023050"/>
            <a:ext cx="670673" cy="6658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12;g282444f2f3d_1_2">
            <a:extLst>
              <a:ext uri="{FF2B5EF4-FFF2-40B4-BE49-F238E27FC236}">
                <a16:creationId xmlns:a16="http://schemas.microsoft.com/office/drawing/2014/main" id="{3E65FC31-DEB5-FED5-A59B-16D5902BCFA2}"/>
              </a:ext>
            </a:extLst>
          </p:cNvPr>
          <p:cNvCxnSpPr>
            <a:stCxn id="15" idx="3"/>
          </p:cNvCxnSpPr>
          <p:nvPr/>
        </p:nvCxnSpPr>
        <p:spPr>
          <a:xfrm rot="10800000" flipH="1">
            <a:off x="1987470" y="3355678"/>
            <a:ext cx="571800" cy="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314;g282444f2f3d_1_2">
            <a:extLst>
              <a:ext uri="{FF2B5EF4-FFF2-40B4-BE49-F238E27FC236}">
                <a16:creationId xmlns:a16="http://schemas.microsoft.com/office/drawing/2014/main" id="{26931B54-20EF-E24F-5E43-E3EDEFEF9CB8}"/>
              </a:ext>
            </a:extLst>
          </p:cNvPr>
          <p:cNvSpPr txBox="1"/>
          <p:nvPr/>
        </p:nvSpPr>
        <p:spPr>
          <a:xfrm>
            <a:off x="1197521" y="3726536"/>
            <a:ext cx="9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" name="Google Shape;315;g282444f2f3d_1_2">
            <a:extLst>
              <a:ext uri="{FF2B5EF4-FFF2-40B4-BE49-F238E27FC236}">
                <a16:creationId xmlns:a16="http://schemas.microsoft.com/office/drawing/2014/main" id="{FAB06BDF-0DC6-ED55-6842-17F8C684745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004" y="3016867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16;g282444f2f3d_1_2">
            <a:extLst>
              <a:ext uri="{FF2B5EF4-FFF2-40B4-BE49-F238E27FC236}">
                <a16:creationId xmlns:a16="http://schemas.microsoft.com/office/drawing/2014/main" id="{F382E3D5-F54D-850C-566E-0E4F2BB07D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3354" y="3016867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17;g282444f2f3d_1_2">
            <a:extLst>
              <a:ext uri="{FF2B5EF4-FFF2-40B4-BE49-F238E27FC236}">
                <a16:creationId xmlns:a16="http://schemas.microsoft.com/office/drawing/2014/main" id="{8787F5B2-D4AB-421C-BA65-6505370CAA6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3679" y="3048242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18;g282444f2f3d_1_2">
            <a:extLst>
              <a:ext uri="{FF2B5EF4-FFF2-40B4-BE49-F238E27FC236}">
                <a16:creationId xmlns:a16="http://schemas.microsoft.com/office/drawing/2014/main" id="{C26AEBAB-627F-A7D9-1BEF-0742F8F9328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404" y="3048242"/>
            <a:ext cx="61560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19;g282444f2f3d_1_2">
            <a:extLst>
              <a:ext uri="{FF2B5EF4-FFF2-40B4-BE49-F238E27FC236}">
                <a16:creationId xmlns:a16="http://schemas.microsoft.com/office/drawing/2014/main" id="{8464B181-CFAF-60E7-CF48-464C74D426E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7654" y="3048242"/>
            <a:ext cx="615600" cy="61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320;g282444f2f3d_1_2">
            <a:extLst>
              <a:ext uri="{FF2B5EF4-FFF2-40B4-BE49-F238E27FC236}">
                <a16:creationId xmlns:a16="http://schemas.microsoft.com/office/drawing/2014/main" id="{9F729A32-214B-4D6C-9582-46CD878125F3}"/>
              </a:ext>
            </a:extLst>
          </p:cNvPr>
          <p:cNvCxnSpPr/>
          <p:nvPr/>
        </p:nvCxnSpPr>
        <p:spPr>
          <a:xfrm rot="-5400000" flipH="1">
            <a:off x="3528140" y="2353630"/>
            <a:ext cx="6600" cy="779400"/>
          </a:xfrm>
          <a:prstGeom prst="curvedConnector4">
            <a:avLst>
              <a:gd name="adj1" fmla="val -3607955"/>
              <a:gd name="adj2" fmla="val 87392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5A14F744-4916-6651-C881-EDE77EAEFC9C}"/>
              </a:ext>
            </a:extLst>
          </p:cNvPr>
          <p:cNvSpPr txBox="1">
            <a:spLocks/>
          </p:cNvSpPr>
          <p:nvPr/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2"/>
                </a:solidFill>
              </a:rPr>
              <a:pPr algn="r"/>
              <a:t>3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061416-2B21-88A0-682F-F5D7FA6DB7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422" y="4695623"/>
            <a:ext cx="1817178" cy="3054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21d250dbf_1_182"/>
          <p:cNvSpPr/>
          <p:nvPr/>
        </p:nvSpPr>
        <p:spPr>
          <a:xfrm>
            <a:off x="7030423" y="4863905"/>
            <a:ext cx="1133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821d250dbf_1_182"/>
          <p:cNvSpPr txBox="1"/>
          <p:nvPr/>
        </p:nvSpPr>
        <p:spPr>
          <a:xfrm>
            <a:off x="457201" y="4418725"/>
            <a:ext cx="822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 b="1" i="1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</a:t>
            </a:r>
            <a:r>
              <a:rPr lang="en" sz="1200" b="0" i="1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IDC 2020 FutureScape: Worldwide Data and Analytics 2021 Predictions</a:t>
            </a:r>
            <a:endParaRPr sz="1200" b="0" i="1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g2821d250dbf_1_182"/>
          <p:cNvSpPr txBox="1"/>
          <p:nvPr/>
        </p:nvSpPr>
        <p:spPr>
          <a:xfrm>
            <a:off x="2628900" y="1476749"/>
            <a:ext cx="38862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9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Almost 90% of data projects take </a:t>
            </a:r>
            <a:r>
              <a:rPr lang="en" sz="29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too long</a:t>
            </a:r>
            <a:r>
              <a:rPr lang="en" sz="29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, are </a:t>
            </a:r>
            <a:r>
              <a:rPr lang="en" sz="29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too costly</a:t>
            </a:r>
            <a:r>
              <a:rPr lang="en" sz="29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to develop and deploy.</a:t>
            </a:r>
            <a:endParaRPr sz="36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" name="Google Shape;283;g281fe55ce57_0_0">
            <a:extLst>
              <a:ext uri="{FF2B5EF4-FFF2-40B4-BE49-F238E27FC236}">
                <a16:creationId xmlns:a16="http://schemas.microsoft.com/office/drawing/2014/main" id="{15C1A569-5B4E-F76E-FE04-9FA3686DC3B9}"/>
              </a:ext>
            </a:extLst>
          </p:cNvPr>
          <p:cNvSpPr txBox="1">
            <a:spLocks/>
          </p:cNvSpPr>
          <p:nvPr/>
        </p:nvSpPr>
        <p:spPr>
          <a:xfrm>
            <a:off x="293647" y="74612"/>
            <a:ext cx="5609063" cy="9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85194"/>
            </a:pPr>
            <a:r>
              <a:rPr lang="en-US" sz="3600" dirty="0">
                <a:solidFill>
                  <a:schemeClr val="bg1"/>
                </a:solidFill>
                <a:latin typeface="Lato Black"/>
                <a:ea typeface="Lato Black"/>
                <a:cs typeface="Lato Black"/>
                <a:sym typeface="Lato Black"/>
              </a:rPr>
              <a:t>The </a:t>
            </a:r>
            <a:r>
              <a:rPr lang="en-US" sz="3600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Causes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78C1074-8725-8172-E9D5-57F0713CA91A}"/>
              </a:ext>
            </a:extLst>
          </p:cNvPr>
          <p:cNvSpPr txBox="1">
            <a:spLocks/>
          </p:cNvSpPr>
          <p:nvPr/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chemeClr val="accent2"/>
                </a:solidFill>
              </a:rPr>
              <a:pPr algn="r"/>
              <a:t>4</a:t>
            </a:fld>
            <a:endParaRPr lang="en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B6CA3-D201-510F-5E74-40BF71145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2" y="4695623"/>
            <a:ext cx="1817178" cy="3054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3cdfdc8a7_0_87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6492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800" b="1" dirty="0"/>
              <a:t>Taipy Front</a:t>
            </a:r>
            <a:endParaRPr sz="2800" b="1" dirty="0"/>
          </a:p>
        </p:txBody>
      </p:sp>
      <p:pic>
        <p:nvPicPr>
          <p:cNvPr id="144" name="Google Shape;144;g1e3cdfdc8a7_0_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68" y="1104085"/>
            <a:ext cx="5417766" cy="3252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3EAFA00-0ADB-1F37-C8C5-EC008C57A1BC}"/>
              </a:ext>
            </a:extLst>
          </p:cNvPr>
          <p:cNvSpPr txBox="1"/>
          <p:nvPr/>
        </p:nvSpPr>
        <p:spPr>
          <a:xfrm>
            <a:off x="6148039" y="1330712"/>
            <a:ext cx="261509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Taipy</a:t>
            </a:r>
            <a:r>
              <a:rPr lang="fr-F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deploys</a:t>
            </a:r>
            <a:r>
              <a:rPr lang="fr-F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</a:t>
            </a:r>
            <a:r>
              <a:rPr lang="fr-F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Analytics more </a:t>
            </a:r>
            <a:r>
              <a:rPr lang="fr-FR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easily</a:t>
            </a:r>
            <a:endParaRPr lang="fr-FR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Talent: 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Application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coded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Python, no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need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outsource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front-end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skills</a:t>
            </a:r>
            <a:endParaRPr lang="fr-F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 &amp; Cost:</a:t>
            </a:r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Reduces your required tech stack to Python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Deploy 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a few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lines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faster in the loop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C30CD-BB58-8C20-706E-56AF788821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2444f2f3d_1_1056"/>
          <p:cNvSpPr/>
          <p:nvPr/>
        </p:nvSpPr>
        <p:spPr>
          <a:xfrm>
            <a:off x="4295639" y="2735568"/>
            <a:ext cx="4311300" cy="2197800"/>
          </a:xfrm>
          <a:prstGeom prst="roundRect">
            <a:avLst>
              <a:gd name="adj" fmla="val 4198"/>
            </a:avLst>
          </a:prstGeom>
          <a:solidFill>
            <a:srgbClr val="152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g282444f2f3d_1_1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636" y="2795829"/>
            <a:ext cx="4147653" cy="207717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82444f2f3d_1_1056"/>
          <p:cNvSpPr/>
          <p:nvPr/>
        </p:nvSpPr>
        <p:spPr>
          <a:xfrm>
            <a:off x="4191000" y="790800"/>
            <a:ext cx="4489200" cy="1871700"/>
          </a:xfrm>
          <a:prstGeom prst="roundRect">
            <a:avLst>
              <a:gd name="adj" fmla="val 4198"/>
            </a:avLst>
          </a:prstGeom>
          <a:solidFill>
            <a:srgbClr val="152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2" name="Google Shape;462;g282444f2f3d_1_10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9854" y="948034"/>
            <a:ext cx="4311498" cy="15572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9;g1e3cdfdc8a7_0_1040">
            <a:extLst>
              <a:ext uri="{FF2B5EF4-FFF2-40B4-BE49-F238E27FC236}">
                <a16:creationId xmlns:a16="http://schemas.microsoft.com/office/drawing/2014/main" id="{E259F4B7-4677-BAD0-B27A-FB6EE9974D08}"/>
              </a:ext>
            </a:extLst>
          </p:cNvPr>
          <p:cNvSpPr txBox="1">
            <a:spLocks/>
          </p:cNvSpPr>
          <p:nvPr/>
        </p:nvSpPr>
        <p:spPr>
          <a:xfrm>
            <a:off x="98250" y="16350"/>
            <a:ext cx="64920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800"/>
              <a:t>Taipy Back</a:t>
            </a:r>
            <a:endParaRPr lang="en-US" sz="2800" dirty="0"/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661D95A1-791F-36CD-0BB4-32932461E2FF}"/>
              </a:ext>
            </a:extLst>
          </p:cNvPr>
          <p:cNvSpPr txBox="1"/>
          <p:nvPr/>
        </p:nvSpPr>
        <p:spPr>
          <a:xfrm>
            <a:off x="199646" y="898029"/>
            <a:ext cx="4095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Taipy</a:t>
            </a:r>
            <a:r>
              <a:rPr lang="fr-F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b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helps</a:t>
            </a:r>
            <a:r>
              <a:rPr lang="fr-FR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end-user manage data pipelines</a:t>
            </a:r>
            <a:endParaRPr lang="fr-FR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1F089C-ACEA-BE93-3F89-9B1D6F0F33AB}"/>
              </a:ext>
            </a:extLst>
          </p:cNvPr>
          <p:cNvSpPr txBox="1"/>
          <p:nvPr/>
        </p:nvSpPr>
        <p:spPr>
          <a:xfrm>
            <a:off x="387725" y="1426359"/>
            <a:ext cx="3519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Talent: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Connects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pipelines to the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front-end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easily</a:t>
            </a:r>
            <a:endParaRPr lang="fr-F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Puts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user in the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loop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early</a:t>
            </a:r>
            <a:endParaRPr lang="fr-F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ZoneTexte 7">
            <a:extLst>
              <a:ext uri="{FF2B5EF4-FFF2-40B4-BE49-F238E27FC236}">
                <a16:creationId xmlns:a16="http://schemas.microsoft.com/office/drawing/2014/main" id="{EA880F48-B87B-0E7C-CC1E-7B0AF7986E44}"/>
              </a:ext>
            </a:extLst>
          </p:cNvPr>
          <p:cNvSpPr txBox="1"/>
          <p:nvPr/>
        </p:nvSpPr>
        <p:spPr>
          <a:xfrm>
            <a:off x="362513" y="2663090"/>
            <a:ext cx="38921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 &amp; </a:t>
            </a:r>
            <a:r>
              <a:rPr lang="fr-FR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Cost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Taipy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saves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versions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pipeline’s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fr-F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Does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not re-run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does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not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need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</a:t>
            </a:r>
            <a:endParaRPr lang="fr-F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Runs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tasks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parallel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on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distributed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Easy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plug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common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6A94B-101F-AED7-82CC-68D070F0A6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6</a:t>
            </a:fld>
            <a:endParaRPr lang="e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0ac2a2a9f_0_1116"/>
          <p:cNvSpPr/>
          <p:nvPr/>
        </p:nvSpPr>
        <p:spPr>
          <a:xfrm>
            <a:off x="3530775" y="914400"/>
            <a:ext cx="5410500" cy="3087600"/>
          </a:xfrm>
          <a:prstGeom prst="roundRect">
            <a:avLst>
              <a:gd name="adj" fmla="val 4138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g280ac2a2a9f_0_1116"/>
          <p:cNvSpPr txBox="1">
            <a:spLocks noGrp="1"/>
          </p:cNvSpPr>
          <p:nvPr>
            <p:ph type="title"/>
          </p:nvPr>
        </p:nvSpPr>
        <p:spPr>
          <a:xfrm>
            <a:off x="251216" y="827662"/>
            <a:ext cx="28080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-FR" sz="2800">
                <a:latin typeface="Lato Black"/>
                <a:ea typeface="Lato Black"/>
                <a:cs typeface="Lato Black"/>
                <a:sym typeface="Lato Black"/>
              </a:rPr>
              <a:t>Same Result</a:t>
            </a:r>
            <a:br>
              <a:rPr lang="fr-FR" sz="2800">
                <a:latin typeface="Lato Black"/>
                <a:ea typeface="Lato Black"/>
                <a:cs typeface="Lato Black"/>
                <a:sym typeface="Lato Black"/>
              </a:rPr>
            </a:br>
            <a:br>
              <a:rPr lang="fr-FR" sz="2800">
                <a:latin typeface="Lato Black"/>
                <a:ea typeface="Lato Black"/>
                <a:cs typeface="Lato Black"/>
                <a:sym typeface="Lato Black"/>
              </a:rPr>
            </a:br>
            <a:r>
              <a:rPr lang="fr-FR" sz="2800">
                <a:latin typeface="Lato Black"/>
                <a:ea typeface="Lato Black"/>
                <a:cs typeface="Lato Black"/>
                <a:sym typeface="Lato Black"/>
              </a:rPr>
              <a:t>Cost Reduction</a:t>
            </a:r>
            <a:endParaRPr sz="2800" dirty="0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factor 10</a:t>
            </a:r>
            <a:r>
              <a:rPr lang="en" sz="2800" dirty="0">
                <a:latin typeface="Lato Black"/>
                <a:ea typeface="Lato Black"/>
                <a:cs typeface="Lato Black"/>
                <a:sym typeface="Lato Black"/>
              </a:rPr>
              <a:t> !</a:t>
            </a:r>
            <a:endParaRPr sz="28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graphicFrame>
        <p:nvGraphicFramePr>
          <p:cNvPr id="511" name="Google Shape;511;g280ac2a2a9f_0_1116"/>
          <p:cNvGraphicFramePr/>
          <p:nvPr>
            <p:extLst>
              <p:ext uri="{D42A27DB-BD31-4B8C-83A1-F6EECF244321}">
                <p14:modId xmlns:p14="http://schemas.microsoft.com/office/powerpoint/2010/main" val="613845193"/>
              </p:ext>
            </p:extLst>
          </p:nvPr>
        </p:nvGraphicFramePr>
        <p:xfrm>
          <a:off x="3798938" y="1143650"/>
          <a:ext cx="4919175" cy="2631750"/>
        </p:xfrm>
        <a:graphic>
          <a:graphicData uri="http://schemas.openxmlformats.org/drawingml/2006/table">
            <a:tbl>
              <a:tblPr>
                <a:noFill/>
                <a:tableStyleId>{20756FE4-D5EA-4804-B5D6-2A0261704389}</a:tableStyleId>
              </a:tblPr>
              <a:tblGrid>
                <a:gridCol w="183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3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accen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Project Example: Intermarché’s </a:t>
                      </a:r>
                      <a:endParaRPr sz="1200" b="1" u="none" strike="noStrike" cap="none">
                        <a:solidFill>
                          <a:schemeClr val="accen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accen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Cash Flow Management</a:t>
                      </a:r>
                      <a:endParaRPr sz="1200" b="1" u="none" strike="noStrike" cap="none">
                        <a:solidFill>
                          <a:schemeClr val="accen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accen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Budget</a:t>
                      </a:r>
                      <a:endParaRPr sz="1200" b="1" u="none" strike="noStrike" cap="none">
                        <a:solidFill>
                          <a:schemeClr val="accen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accen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 of IT personnel</a:t>
                      </a:r>
                      <a:endParaRPr sz="1200" b="1" u="none" strike="noStrike" cap="none">
                        <a:solidFill>
                          <a:schemeClr val="accen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accent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Project Duration</a:t>
                      </a:r>
                      <a:endParaRPr sz="1200" b="1" u="none" strike="noStrike" cap="none">
                        <a:solidFill>
                          <a:schemeClr val="accent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Initial Option</a:t>
                      </a:r>
                      <a:endParaRPr sz="1200" b="1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600K$</a:t>
                      </a:r>
                      <a:endParaRPr sz="100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8 Months</a:t>
                      </a:r>
                      <a:endParaRPr sz="100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Intermarché’s IT Div using Taipy </a:t>
                      </a:r>
                      <a:endParaRPr sz="1200" b="1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60K$</a:t>
                      </a:r>
                      <a:endParaRPr sz="100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2 Months</a:t>
                      </a:r>
                      <a:endParaRPr sz="1000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2D395-3AD8-7A4D-AD1F-9FE614F0B7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EAE52-3824-85F0-409F-3DDFB1954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2" y="4695623"/>
            <a:ext cx="1817178" cy="3054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80ac2a2a9f_0_1714"/>
          <p:cNvSpPr txBox="1">
            <a:spLocks noGrp="1"/>
          </p:cNvSpPr>
          <p:nvPr>
            <p:ph type="title"/>
          </p:nvPr>
        </p:nvSpPr>
        <p:spPr>
          <a:xfrm>
            <a:off x="457200" y="357800"/>
            <a:ext cx="257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2"/>
                </a:solidFill>
              </a:rPr>
              <a:t>Positioning</a:t>
            </a:r>
            <a:endParaRPr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3" name="Google Shape;373;g280ac2a2a9f_0_1714"/>
          <p:cNvCxnSpPr/>
          <p:nvPr/>
        </p:nvCxnSpPr>
        <p:spPr>
          <a:xfrm>
            <a:off x="4187725" y="4434700"/>
            <a:ext cx="463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4" name="Google Shape;374;g280ac2a2a9f_0_1714"/>
          <p:cNvCxnSpPr/>
          <p:nvPr/>
        </p:nvCxnSpPr>
        <p:spPr>
          <a:xfrm rot="10800000" flipH="1">
            <a:off x="4493550" y="1023300"/>
            <a:ext cx="9300" cy="373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75" name="Google Shape;375;g280ac2a2a9f_0_1714"/>
          <p:cNvGrpSpPr/>
          <p:nvPr/>
        </p:nvGrpSpPr>
        <p:grpSpPr>
          <a:xfrm>
            <a:off x="4664352" y="1381542"/>
            <a:ext cx="760201" cy="299701"/>
            <a:chOff x="6341200" y="2356200"/>
            <a:chExt cx="1093500" cy="431100"/>
          </a:xfrm>
        </p:grpSpPr>
        <p:sp>
          <p:nvSpPr>
            <p:cNvPr id="376" name="Google Shape;376;g280ac2a2a9f_0_1714"/>
            <p:cNvSpPr/>
            <p:nvPr/>
          </p:nvSpPr>
          <p:spPr>
            <a:xfrm>
              <a:off x="6341200" y="2356200"/>
              <a:ext cx="1093500" cy="431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3">
                  <a:alpha val="474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" name="Google Shape;377;g280ac2a2a9f_0_17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07448" y="2464175"/>
              <a:ext cx="761015" cy="215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g280ac2a2a9f_0_1714"/>
          <p:cNvSpPr txBox="1">
            <a:spLocks noGrp="1"/>
          </p:cNvSpPr>
          <p:nvPr>
            <p:ph type="body" idx="1"/>
          </p:nvPr>
        </p:nvSpPr>
        <p:spPr>
          <a:xfrm>
            <a:off x="457075" y="1465800"/>
            <a:ext cx="2577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 sz="2600" b="1">
                <a:latin typeface="Lato"/>
                <a:ea typeface="Lato"/>
                <a:cs typeface="Lato"/>
                <a:sym typeface="Lato"/>
              </a:rPr>
              <a:t>Python Graphical Packages</a:t>
            </a:r>
            <a:endParaRPr sz="2600" b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9" name="Google Shape;379;g280ac2a2a9f_0_1714"/>
          <p:cNvGrpSpPr/>
          <p:nvPr/>
        </p:nvGrpSpPr>
        <p:grpSpPr>
          <a:xfrm>
            <a:off x="7602785" y="1641403"/>
            <a:ext cx="987740" cy="299701"/>
            <a:chOff x="5616125" y="592400"/>
            <a:chExt cx="1420800" cy="431100"/>
          </a:xfrm>
        </p:grpSpPr>
        <p:sp>
          <p:nvSpPr>
            <p:cNvPr id="380" name="Google Shape;380;g280ac2a2a9f_0_1714"/>
            <p:cNvSpPr/>
            <p:nvPr/>
          </p:nvSpPr>
          <p:spPr>
            <a:xfrm>
              <a:off x="5616125" y="592400"/>
              <a:ext cx="1420800" cy="431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3">
                  <a:alpha val="474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g280ac2a2a9f_0_17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51212" y="665345"/>
              <a:ext cx="950675" cy="2852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g280ac2a2a9f_0_1714"/>
          <p:cNvGrpSpPr/>
          <p:nvPr/>
        </p:nvGrpSpPr>
        <p:grpSpPr>
          <a:xfrm>
            <a:off x="4589212" y="1006407"/>
            <a:ext cx="987740" cy="299701"/>
            <a:chOff x="6391750" y="666375"/>
            <a:chExt cx="1420800" cy="431100"/>
          </a:xfrm>
        </p:grpSpPr>
        <p:sp>
          <p:nvSpPr>
            <p:cNvPr id="383" name="Google Shape;383;g280ac2a2a9f_0_1714"/>
            <p:cNvSpPr/>
            <p:nvPr/>
          </p:nvSpPr>
          <p:spPr>
            <a:xfrm>
              <a:off x="6391750" y="666375"/>
              <a:ext cx="1420800" cy="431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3">
                  <a:alpha val="474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" name="Google Shape;384;g280ac2a2a9f_0_17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55500" y="666375"/>
              <a:ext cx="1293300" cy="431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g280ac2a2a9f_0_1714"/>
          <p:cNvGrpSpPr/>
          <p:nvPr/>
        </p:nvGrpSpPr>
        <p:grpSpPr>
          <a:xfrm>
            <a:off x="7591705" y="2951615"/>
            <a:ext cx="878246" cy="299701"/>
            <a:chOff x="5121100" y="2420100"/>
            <a:chExt cx="1263300" cy="431100"/>
          </a:xfrm>
        </p:grpSpPr>
        <p:sp>
          <p:nvSpPr>
            <p:cNvPr id="386" name="Google Shape;386;g280ac2a2a9f_0_1714"/>
            <p:cNvSpPr/>
            <p:nvPr/>
          </p:nvSpPr>
          <p:spPr>
            <a:xfrm>
              <a:off x="5121100" y="2420100"/>
              <a:ext cx="1263300" cy="431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3">
                  <a:alpha val="474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Google Shape;387;g280ac2a2a9f_0_17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226550" y="2489423"/>
              <a:ext cx="1052398" cy="2924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g280ac2a2a9f_0_1714"/>
          <p:cNvGrpSpPr/>
          <p:nvPr/>
        </p:nvGrpSpPr>
        <p:grpSpPr>
          <a:xfrm>
            <a:off x="7142808" y="3683799"/>
            <a:ext cx="878120" cy="262281"/>
            <a:chOff x="6974750" y="3237475"/>
            <a:chExt cx="1263300" cy="431100"/>
          </a:xfrm>
        </p:grpSpPr>
        <p:sp>
          <p:nvSpPr>
            <p:cNvPr id="389" name="Google Shape;389;g280ac2a2a9f_0_1714"/>
            <p:cNvSpPr/>
            <p:nvPr/>
          </p:nvSpPr>
          <p:spPr>
            <a:xfrm>
              <a:off x="6974750" y="3237475"/>
              <a:ext cx="1263300" cy="431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3">
                  <a:alpha val="474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0" name="Google Shape;390;g280ac2a2a9f_0_17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82810" y="3332013"/>
              <a:ext cx="847155" cy="24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" name="Google Shape;391;g280ac2a2a9f_0_1714"/>
          <p:cNvGrpSpPr/>
          <p:nvPr/>
        </p:nvGrpSpPr>
        <p:grpSpPr>
          <a:xfrm>
            <a:off x="8106074" y="3663278"/>
            <a:ext cx="878196" cy="262281"/>
            <a:chOff x="6721100" y="3490050"/>
            <a:chExt cx="1420800" cy="431100"/>
          </a:xfrm>
        </p:grpSpPr>
        <p:sp>
          <p:nvSpPr>
            <p:cNvPr id="392" name="Google Shape;392;g280ac2a2a9f_0_1714"/>
            <p:cNvSpPr/>
            <p:nvPr/>
          </p:nvSpPr>
          <p:spPr>
            <a:xfrm>
              <a:off x="6721100" y="3490050"/>
              <a:ext cx="1420800" cy="431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3">
                  <a:alpha val="474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3" name="Google Shape;393;g280ac2a2a9f_0_17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905300" y="3597740"/>
              <a:ext cx="1052400" cy="215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g280ac2a2a9f_0_1714"/>
          <p:cNvGrpSpPr/>
          <p:nvPr/>
        </p:nvGrpSpPr>
        <p:grpSpPr>
          <a:xfrm>
            <a:off x="8061453" y="3994518"/>
            <a:ext cx="960319" cy="262281"/>
            <a:chOff x="6286538" y="2880513"/>
            <a:chExt cx="1420800" cy="431100"/>
          </a:xfrm>
        </p:grpSpPr>
        <p:sp>
          <p:nvSpPr>
            <p:cNvPr id="395" name="Google Shape;395;g280ac2a2a9f_0_1714"/>
            <p:cNvSpPr/>
            <p:nvPr/>
          </p:nvSpPr>
          <p:spPr>
            <a:xfrm>
              <a:off x="6286538" y="2880513"/>
              <a:ext cx="1420800" cy="431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3">
                  <a:alpha val="474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" name="Google Shape;396;g280ac2a2a9f_0_171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39217" y="2936113"/>
              <a:ext cx="1115441" cy="31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" name="Google Shape;397;g280ac2a2a9f_0_1714"/>
          <p:cNvSpPr txBox="1"/>
          <p:nvPr/>
        </p:nvSpPr>
        <p:spPr>
          <a:xfrm>
            <a:off x="3265713" y="1066500"/>
            <a:ext cx="116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Completeness of solution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g280ac2a2a9f_0_1714"/>
          <p:cNvSpPr txBox="1"/>
          <p:nvPr/>
        </p:nvSpPr>
        <p:spPr>
          <a:xfrm>
            <a:off x="7465450" y="4499575"/>
            <a:ext cx="165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Ease of coding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9" name="Google Shape;399;g280ac2a2a9f_0_1714"/>
          <p:cNvGrpSpPr/>
          <p:nvPr/>
        </p:nvGrpSpPr>
        <p:grpSpPr>
          <a:xfrm>
            <a:off x="7084445" y="4006100"/>
            <a:ext cx="960277" cy="262281"/>
            <a:chOff x="5444998" y="4069800"/>
            <a:chExt cx="1211400" cy="431100"/>
          </a:xfrm>
        </p:grpSpPr>
        <p:sp>
          <p:nvSpPr>
            <p:cNvPr id="400" name="Google Shape;400;g280ac2a2a9f_0_1714"/>
            <p:cNvSpPr/>
            <p:nvPr/>
          </p:nvSpPr>
          <p:spPr>
            <a:xfrm>
              <a:off x="5444998" y="4069800"/>
              <a:ext cx="1211400" cy="431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3">
                  <a:alpha val="4745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1" name="Google Shape;401;g280ac2a2a9f_0_171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570913" y="4190283"/>
              <a:ext cx="950675" cy="1901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g280ac2a2a9f_0_17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95872" y="3304768"/>
            <a:ext cx="878100" cy="30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F0953-BB5C-6BC3-3A26-45B64E2EF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87525F-85AE-76B2-C4A9-47A48D91FD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422" y="4695623"/>
            <a:ext cx="1817178" cy="3054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CD41E-B26B-B2D6-C7BF-F558E47D0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30F6E-6238-ABD9-33AE-CF26A8B4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6"/>
            <a:ext cx="9144000" cy="5136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0774FB-732C-57B2-38C3-9456F6A4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2" y="4695623"/>
            <a:ext cx="1817178" cy="3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27822"/>
      </p:ext>
    </p:extLst>
  </p:cSld>
  <p:clrMapOvr>
    <a:masterClrMapping/>
  </p:clrMapOvr>
</p:sld>
</file>

<file path=ppt/theme/theme1.xml><?xml version="1.0" encoding="utf-8"?>
<a:theme xmlns:a="http://schemas.openxmlformats.org/drawingml/2006/main" name="Taipy">
  <a:themeElements>
    <a:clrScheme name="Material">
      <a:dk1>
        <a:srgbClr val="140A1E"/>
      </a:dk1>
      <a:lt1>
        <a:srgbClr val="FFFFFF"/>
      </a:lt1>
      <a:dk2>
        <a:srgbClr val="44505C"/>
      </a:dk2>
      <a:lt2>
        <a:srgbClr val="A9B0B3"/>
      </a:lt2>
      <a:accent1>
        <a:srgbClr val="283282"/>
      </a:accent1>
      <a:accent2>
        <a:srgbClr val="FF462B"/>
      </a:accent2>
      <a:accent3>
        <a:srgbClr val="AAC8E6"/>
      </a:accent3>
      <a:accent4>
        <a:srgbClr val="8EB3E0"/>
      </a:accent4>
      <a:accent5>
        <a:srgbClr val="96E6B3"/>
      </a:accent5>
      <a:accent6>
        <a:srgbClr val="F0FAFF"/>
      </a:accent6>
      <a:hlink>
        <a:srgbClr val="FF462B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336</Words>
  <Application>Microsoft Office PowerPoint</Application>
  <PresentationFormat>On-screen Show (16:9)</PresentationFormat>
  <Paragraphs>73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Lato Black</vt:lpstr>
      <vt:lpstr>Poppins</vt:lpstr>
      <vt:lpstr>Times New Roman</vt:lpstr>
      <vt:lpstr>Raleway</vt:lpstr>
      <vt:lpstr>Lato</vt:lpstr>
      <vt:lpstr>Arial</vt:lpstr>
      <vt:lpstr>Roboto</vt:lpstr>
      <vt:lpstr>Taipy</vt:lpstr>
      <vt:lpstr>Deploy your Data Project on the Web Using Only Python Taipy</vt:lpstr>
      <vt:lpstr>PowerPoint Presentation</vt:lpstr>
      <vt:lpstr>PowerPoint Presentation</vt:lpstr>
      <vt:lpstr>PowerPoint Presentation</vt:lpstr>
      <vt:lpstr>Taipy Front</vt:lpstr>
      <vt:lpstr>PowerPoint Presentation</vt:lpstr>
      <vt:lpstr>Same Result  Cost Reduction factor 10 !</vt:lpstr>
      <vt:lpstr>Positioning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Turning your Data/AI algorithms  into Full Web Applications  in no time with Taipy</dc:title>
  <dc:creator>Marine Taipy</dc:creator>
  <cp:lastModifiedBy>Alexandre SAJUS</cp:lastModifiedBy>
  <cp:revision>28</cp:revision>
  <dcterms:modified xsi:type="dcterms:W3CDTF">2024-04-04T09:37:24Z</dcterms:modified>
</cp:coreProperties>
</file>